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61" r:id="rId3"/>
    <p:sldId id="268" r:id="rId4"/>
    <p:sldId id="264" r:id="rId5"/>
    <p:sldId id="266" r:id="rId6"/>
    <p:sldId id="267" r:id="rId7"/>
    <p:sldId id="272" r:id="rId8"/>
    <p:sldId id="415" r:id="rId9"/>
    <p:sldId id="416" r:id="rId10"/>
    <p:sldId id="417" r:id="rId11"/>
    <p:sldId id="419" r:id="rId12"/>
    <p:sldId id="420" r:id="rId13"/>
    <p:sldId id="421" r:id="rId14"/>
    <p:sldId id="269" r:id="rId15"/>
    <p:sldId id="271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9" autoAdjust="0"/>
    <p:restoredTop sz="94634" autoAdjust="0"/>
  </p:normalViewPr>
  <p:slideViewPr>
    <p:cSldViewPr>
      <p:cViewPr>
        <p:scale>
          <a:sx n="106" d="100"/>
          <a:sy n="106" d="100"/>
        </p:scale>
        <p:origin x="387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5BDEE08-CE08-AE4E-AC00-645F9594E4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33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4E3132-8337-8944-AA0B-7EFAD98DAA56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4E3132-8337-8944-AA0B-7EFAD98DAA56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1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C8FBA-869F-4FA2-B54C-1A9180E14A87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320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97190-4AE0-4E59-AE05-F416075085A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60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97190-4AE0-4E59-AE05-F416075085A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1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97190-4AE0-4E59-AE05-F416075085A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437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97190-4AE0-4E59-AE05-F416075085A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84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97190-4AE0-4E59-AE05-F416075085A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941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97190-4AE0-4E59-AE05-F416075085A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19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PTCoverABI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429000"/>
            <a:ext cx="6400800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636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3CA39D-B27E-0A47-8A4C-D0755ACD98AC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02624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066800"/>
            <a:ext cx="19431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066800"/>
            <a:ext cx="56769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DBA105-FE0B-4E4E-AA70-38372430E9AF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0278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en Slide">
    <p:bg>
      <p:bgPr>
        <a:solidFill>
          <a:schemeClr val="accent3">
            <a:lumMod val="40000"/>
            <a:lumOff val="60000"/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0" y="3"/>
            <a:ext cx="9144000" cy="4019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txBody>
          <a:bodyPr vert="horz"/>
          <a:lstStyle>
            <a:lvl1pPr algn="ctr">
              <a:defRPr sz="2000" b="1" cap="none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8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732438-DE49-AC4E-960D-0D4387718A9C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5322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49C77-43E0-AC43-8018-27E2A6747221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3927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4D5933-188E-504E-BA87-CFE2643FC4BD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2201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17D3C9-8AB0-FD4D-91E5-E860267722F0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064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4E49D9-3A99-D143-BB1B-79EF120A5E18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3962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BAA32C-80B4-894D-B6AC-8BB306288B4A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1414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927E86-759A-5A44-8854-C4D0354E1169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8639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DACF7D-3081-C343-977E-A0EE0A710C34}" type="slidenum">
              <a:rPr lang="en-US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5348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0668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26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pic>
        <p:nvPicPr>
          <p:cNvPr id="1029" name="Picture 13" descr="PPTTopAB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12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</a:defRPr>
            </a:lvl1pPr>
          </a:lstStyle>
          <a:p>
            <a:fld id="{09C04DE8-7767-B14B-A583-6169A8D660B8}" type="slidenum">
              <a:rPr lang="en-US"/>
              <a:pPr/>
              <a:t>‹#›</a:t>
            </a:fld>
            <a:endParaRPr 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4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cellml/libcell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s.physiomeproject.org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or/opencor/" TargetMode="External"/><Relationship Id="rId2" Type="http://schemas.openxmlformats.org/officeDocument/2006/relationships/hyperlink" Target="http://www.opencor.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A089C2DC-5C84-4A29-83B1-403791C45B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David Nickerson </a:t>
            </a:r>
            <a:r>
              <a:rPr lang="en-NZ" i="1" dirty="0"/>
              <a:t>et al</a:t>
            </a:r>
          </a:p>
          <a:p>
            <a:r>
              <a:rPr lang="en-NZ" dirty="0"/>
              <a:t>Auckland Bioengineering Institute</a:t>
            </a:r>
          </a:p>
          <a:p>
            <a:r>
              <a:rPr lang="en-NZ" dirty="0"/>
              <a:t>University of Auckland</a:t>
            </a:r>
          </a:p>
          <a:p>
            <a:r>
              <a:rPr lang="en-NZ" dirty="0"/>
              <a:t>New Zealand</a:t>
            </a:r>
          </a:p>
        </p:txBody>
      </p:sp>
      <p:pic>
        <p:nvPicPr>
          <p:cNvPr id="9" name="Picture 8" descr="physiome.png">
            <a:extLst>
              <a:ext uri="{FF2B5EF4-FFF2-40B4-BE49-F238E27FC236}">
                <a16:creationId xmlns:a16="http://schemas.microsoft.com/office/drawing/2014/main" id="{384310F4-DBFA-4616-A79D-C475DF042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458" y="3923268"/>
            <a:ext cx="3054283" cy="166597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37E6584-8AAA-4127-9C84-BAAF94571433}"/>
              </a:ext>
            </a:extLst>
          </p:cNvPr>
          <p:cNvGrpSpPr/>
          <p:nvPr/>
        </p:nvGrpSpPr>
        <p:grpSpPr>
          <a:xfrm>
            <a:off x="2367711" y="523529"/>
            <a:ext cx="4408579" cy="2833463"/>
            <a:chOff x="1671554" y="244329"/>
            <a:chExt cx="4408579" cy="2833463"/>
          </a:xfrm>
        </p:grpSpPr>
        <p:pic>
          <p:nvPicPr>
            <p:cNvPr id="7" name="Picture 6" descr="CellML_Logo.png">
              <a:extLst>
                <a:ext uri="{FF2B5EF4-FFF2-40B4-BE49-F238E27FC236}">
                  <a16:creationId xmlns:a16="http://schemas.microsoft.com/office/drawing/2014/main" id="{5533FDE4-15E8-423C-A12E-7BFCFD13A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7611" y="244329"/>
              <a:ext cx="4176464" cy="216818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8250B8-BDF3-4D3E-A6F8-81821E3B05D8}"/>
                </a:ext>
              </a:extLst>
            </p:cNvPr>
            <p:cNvSpPr/>
            <p:nvPr/>
          </p:nvSpPr>
          <p:spPr>
            <a:xfrm>
              <a:off x="1671554" y="2493017"/>
              <a:ext cx="440857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NZ" sz="3200" b="1" dirty="0">
                  <a:solidFill>
                    <a:schemeClr val="accent3"/>
                  </a:solidFill>
                  <a:latin typeface="+mj-lt"/>
                </a:rPr>
                <a:t>https://cellml.org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692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452E76-8FED-8A48-B75B-669CC7D6C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" y="907140"/>
            <a:ext cx="7565263" cy="554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3B27A-259A-0348-95AA-90EC221DC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3" y="1723178"/>
            <a:ext cx="8367776" cy="3913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C31C51-7580-144A-97B6-BDA8AAB02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3" y="1723178"/>
            <a:ext cx="8367776" cy="3913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5A7E92-1F7D-0047-BBC3-041CD4BC0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189"/>
            <a:ext cx="9144000" cy="5713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E30342-7D66-6B47-9160-7E52BF5998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188"/>
            <a:ext cx="9144000" cy="57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135142-8047-B347-9F12-E51C988C0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9" y="691200"/>
            <a:ext cx="7565263" cy="5545455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EA4FAFF3-2970-4C25-85B7-5BD60359A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628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0969F2-3CAF-044E-8173-B455C6FBE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" y="691199"/>
            <a:ext cx="7565263" cy="554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1F3CD-6007-C847-A97D-3E295303C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80" y="2724918"/>
            <a:ext cx="1938655" cy="1136142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78FE742-1396-459B-BF23-FACBB13CE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13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C37BE-5954-DF42-9B2B-8067C83BA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8" y="691200"/>
            <a:ext cx="7565263" cy="5545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41773-2F53-594A-84BD-3F13E5E99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8" y="691199"/>
            <a:ext cx="7565263" cy="554545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C3AEDE6-A3B1-418A-AB56-50745C6D1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7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30D6-7C09-4928-8B1C-A0AA0225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Annotation harmonization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04A6E-099F-480C-8B95-00F587732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Common approaches for annotation</a:t>
            </a:r>
          </a:p>
          <a:p>
            <a:r>
              <a:rPr lang="en-NZ" dirty="0"/>
              <a:t>Speak the “same” language</a:t>
            </a:r>
          </a:p>
          <a:p>
            <a:pPr lvl="1"/>
            <a:r>
              <a:rPr lang="en-GB" dirty="0"/>
              <a:t>cross-repository discovery</a:t>
            </a:r>
          </a:p>
          <a:p>
            <a:pPr lvl="1"/>
            <a:r>
              <a:rPr lang="en-GB" dirty="0"/>
              <a:t>cross-standard reuse and merging</a:t>
            </a:r>
          </a:p>
          <a:p>
            <a:pPr lvl="1"/>
            <a:r>
              <a:rPr lang="en-GB" dirty="0"/>
              <a:t>common software tools</a:t>
            </a:r>
          </a:p>
          <a:p>
            <a:r>
              <a:rPr lang="en-GB" dirty="0"/>
              <a:t>COMBINE archive?</a:t>
            </a:r>
          </a:p>
          <a:p>
            <a:endParaRPr lang="en-NZ" dirty="0"/>
          </a:p>
          <a:p>
            <a:r>
              <a:rPr lang="en-NZ" dirty="0"/>
              <a:t>Linking between models and health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27467-2F95-47C5-9E72-0FF4883A535A}"/>
              </a:ext>
            </a:extLst>
          </p:cNvPr>
          <p:cNvGrpSpPr/>
          <p:nvPr/>
        </p:nvGrpSpPr>
        <p:grpSpPr>
          <a:xfrm>
            <a:off x="1048845" y="5026380"/>
            <a:ext cx="7046310" cy="1570972"/>
            <a:chOff x="324869" y="2601267"/>
            <a:chExt cx="9911927" cy="2209860"/>
          </a:xfrm>
        </p:grpSpPr>
        <p:grpSp>
          <p:nvGrpSpPr>
            <p:cNvPr id="6" name="Shape 141">
              <a:extLst>
                <a:ext uri="{FF2B5EF4-FFF2-40B4-BE49-F238E27FC236}">
                  <a16:creationId xmlns:a16="http://schemas.microsoft.com/office/drawing/2014/main" id="{EB1F114C-6F44-45D9-BA8C-D4F3A5EEF49F}"/>
                </a:ext>
              </a:extLst>
            </p:cNvPr>
            <p:cNvGrpSpPr/>
            <p:nvPr/>
          </p:nvGrpSpPr>
          <p:grpSpPr>
            <a:xfrm>
              <a:off x="324869" y="2601267"/>
              <a:ext cx="9911927" cy="2209860"/>
              <a:chOff x="324874" y="2601240"/>
              <a:chExt cx="8595150" cy="2209860"/>
            </a:xfrm>
          </p:grpSpPr>
          <p:sp>
            <p:nvSpPr>
              <p:cNvPr id="9" name="Shape 142">
                <a:extLst>
                  <a:ext uri="{FF2B5EF4-FFF2-40B4-BE49-F238E27FC236}">
                    <a16:creationId xmlns:a16="http://schemas.microsoft.com/office/drawing/2014/main" id="{1AC3E4A7-E613-43F5-AA64-D844D4987118}"/>
                  </a:ext>
                </a:extLst>
              </p:cNvPr>
              <p:cNvSpPr/>
              <p:nvPr/>
            </p:nvSpPr>
            <p:spPr>
              <a:xfrm>
                <a:off x="7820524" y="2740155"/>
                <a:ext cx="1099500" cy="1280400"/>
              </a:xfrm>
              <a:prstGeom prst="can">
                <a:avLst>
                  <a:gd name="adj" fmla="val 25000"/>
                </a:avLst>
              </a:prstGeom>
              <a:solidFill>
                <a:srgbClr val="6AA4C8"/>
              </a:solidFill>
              <a:ln w="9525" cap="flat" cmpd="sng">
                <a:solidFill>
                  <a:srgbClr val="1A1A1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" name="Shape 143">
                <a:extLst>
                  <a:ext uri="{FF2B5EF4-FFF2-40B4-BE49-F238E27FC236}">
                    <a16:creationId xmlns:a16="http://schemas.microsoft.com/office/drawing/2014/main" id="{EA614E97-D91A-4291-B9A5-A5367396CBAE}"/>
                  </a:ext>
                </a:extLst>
              </p:cNvPr>
              <p:cNvSpPr txBox="1"/>
              <p:nvPr/>
            </p:nvSpPr>
            <p:spPr>
              <a:xfrm>
                <a:off x="5276601" y="2601248"/>
                <a:ext cx="1400400" cy="1558200"/>
              </a:xfrm>
              <a:prstGeom prst="rect">
                <a:avLst/>
              </a:prstGeom>
              <a:noFill/>
              <a:ln w="19050" cap="flat" cmpd="sng">
                <a:solidFill>
                  <a:srgbClr val="EB56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/>
                    <a:ea typeface="Consolas"/>
                    <a:cs typeface="Consolas"/>
                    <a:sym typeface="Consolas"/>
                  </a:rPr>
                  <a:t>OPB:Chemical</a:t>
                </a: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/>
                    <a:ea typeface="Consolas"/>
                    <a:cs typeface="Consolas"/>
                    <a:sym typeface="Consolas"/>
                  </a:rPr>
                  <a:t> concentration </a:t>
                </a:r>
                <a:r>
                  <a:rPr kumimoji="0" lang="en-GB" sz="7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/>
                    <a:ea typeface="Consolas"/>
                    <a:cs typeface="Consolas"/>
                    <a:sym typeface="Consolas"/>
                  </a:rPr>
                  <a:t>property_of</a:t>
                </a:r>
                <a:endParaRPr kumimoji="0" lang="en-GB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/>
                    <a:ea typeface="Consolas"/>
                    <a:cs typeface="Consolas"/>
                    <a:sym typeface="Consolas"/>
                  </a:rPr>
                  <a:t>CHEBI:potassium</a:t>
                </a: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/>
                    <a:ea typeface="Consolas"/>
                    <a:cs typeface="Consolas"/>
                    <a:sym typeface="Consolas"/>
                  </a:rPr>
                  <a:t> (1+) </a:t>
                </a:r>
                <a:r>
                  <a:rPr kumimoji="0" lang="en-GB" sz="7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/>
                    <a:ea typeface="Consolas"/>
                    <a:cs typeface="Consolas"/>
                    <a:sym typeface="Consolas"/>
                  </a:rPr>
                  <a:t>part_of</a:t>
                </a:r>
                <a:endParaRPr kumimoji="0" lang="en-GB" sz="700" b="0" i="1" u="none" strike="noStrike" kern="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/>
                    <a:ea typeface="Consolas"/>
                    <a:cs typeface="Consolas"/>
                    <a:sym typeface="Consolas"/>
                  </a:rPr>
                  <a:t>FMA:Portion</a:t>
                </a: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onsolas"/>
                    <a:ea typeface="Consolas"/>
                    <a:cs typeface="Consolas"/>
                    <a:sym typeface="Consolas"/>
                  </a:rPr>
                  <a:t> of blood</a:t>
                </a:r>
              </a:p>
            </p:txBody>
          </p:sp>
          <p:grpSp>
            <p:nvGrpSpPr>
              <p:cNvPr id="11" name="Shape 144">
                <a:extLst>
                  <a:ext uri="{FF2B5EF4-FFF2-40B4-BE49-F238E27FC236}">
                    <a16:creationId xmlns:a16="http://schemas.microsoft.com/office/drawing/2014/main" id="{6680BAE7-10FA-432D-AE48-B357AF042596}"/>
                  </a:ext>
                </a:extLst>
              </p:cNvPr>
              <p:cNvGrpSpPr/>
              <p:nvPr/>
            </p:nvGrpSpPr>
            <p:grpSpPr>
              <a:xfrm>
                <a:off x="3689127" y="2601240"/>
                <a:ext cx="1558158" cy="1558158"/>
                <a:chOff x="2985625" y="2490925"/>
                <a:chExt cx="2186275" cy="2186275"/>
              </a:xfrm>
            </p:grpSpPr>
            <p:pic>
              <p:nvPicPr>
                <p:cNvPr id="24" name="Shape 145">
                  <a:extLst>
                    <a:ext uri="{FF2B5EF4-FFF2-40B4-BE49-F238E27FC236}">
                      <a16:creationId xmlns:a16="http://schemas.microsoft.com/office/drawing/2014/main" id="{C276CA09-CC5F-46EA-B98F-F875CFCEBDED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2985625" y="2490925"/>
                  <a:ext cx="2186275" cy="2186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5" name="Shape 146">
                  <a:extLst>
                    <a:ext uri="{FF2B5EF4-FFF2-40B4-BE49-F238E27FC236}">
                      <a16:creationId xmlns:a16="http://schemas.microsoft.com/office/drawing/2014/main" id="{7F268501-5D5E-4CC0-9DCE-807FBB73D02F}"/>
                    </a:ext>
                  </a:extLst>
                </p:cNvPr>
                <p:cNvCxnSpPr/>
                <p:nvPr/>
              </p:nvCxnSpPr>
              <p:spPr>
                <a:xfrm>
                  <a:off x="3429999" y="3492211"/>
                  <a:ext cx="12756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1A1A1A"/>
                  </a:solidFill>
                  <a:prstDash val="solid"/>
                  <a:round/>
                  <a:headEnd type="triangle" w="lg" len="lg"/>
                  <a:tailEnd type="triangle" w="lg" len="lg"/>
                </a:ln>
              </p:spPr>
            </p:cxnSp>
            <p:cxnSp>
              <p:nvCxnSpPr>
                <p:cNvPr id="26" name="Shape 147">
                  <a:extLst>
                    <a:ext uri="{FF2B5EF4-FFF2-40B4-BE49-F238E27FC236}">
                      <a16:creationId xmlns:a16="http://schemas.microsoft.com/office/drawing/2014/main" id="{72C14185-C706-40B9-85DA-56054B3D1C58}"/>
                    </a:ext>
                  </a:extLst>
                </p:cNvPr>
                <p:cNvCxnSpPr/>
                <p:nvPr/>
              </p:nvCxnSpPr>
              <p:spPr>
                <a:xfrm>
                  <a:off x="3429988" y="3852925"/>
                  <a:ext cx="12756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1A1A1A"/>
                  </a:solidFill>
                  <a:prstDash val="solid"/>
                  <a:round/>
                  <a:headEnd type="triangle" w="lg" len="lg"/>
                  <a:tailEnd type="triangle" w="lg" len="lg"/>
                </a:ln>
              </p:spPr>
            </p:cxnSp>
            <p:cxnSp>
              <p:nvCxnSpPr>
                <p:cNvPr id="27" name="Shape 148">
                  <a:extLst>
                    <a:ext uri="{FF2B5EF4-FFF2-40B4-BE49-F238E27FC236}">
                      <a16:creationId xmlns:a16="http://schemas.microsoft.com/office/drawing/2014/main" id="{EAAD94A0-E8ED-44E1-9AD5-09685113C163}"/>
                    </a:ext>
                  </a:extLst>
                </p:cNvPr>
                <p:cNvCxnSpPr/>
                <p:nvPr/>
              </p:nvCxnSpPr>
              <p:spPr>
                <a:xfrm>
                  <a:off x="3440950" y="4217650"/>
                  <a:ext cx="12756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1A1A1A"/>
                  </a:solidFill>
                  <a:prstDash val="solid"/>
                  <a:round/>
                  <a:headEnd type="triangle" w="lg" len="lg"/>
                  <a:tailEnd type="triangle" w="lg" len="lg"/>
                </a:ln>
              </p:spPr>
            </p:cxnSp>
          </p:grpSp>
          <p:sp>
            <p:nvSpPr>
              <p:cNvPr id="12" name="Shape 149">
                <a:extLst>
                  <a:ext uri="{FF2B5EF4-FFF2-40B4-BE49-F238E27FC236}">
                    <a16:creationId xmlns:a16="http://schemas.microsoft.com/office/drawing/2014/main" id="{BBA0DBD7-24B0-40C3-BB7A-08F7B1DF6F9D}"/>
                  </a:ext>
                </a:extLst>
              </p:cNvPr>
              <p:cNvSpPr/>
              <p:nvPr/>
            </p:nvSpPr>
            <p:spPr>
              <a:xfrm>
                <a:off x="1547673" y="3053948"/>
                <a:ext cx="802200" cy="775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E9EDEE"/>
              </a:solidFill>
              <a:ln w="9525" cap="flat" cmpd="sng">
                <a:solidFill>
                  <a:srgbClr val="1A1A1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AQL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50">
                <a:extLst>
                  <a:ext uri="{FF2B5EF4-FFF2-40B4-BE49-F238E27FC236}">
                    <a16:creationId xmlns:a16="http://schemas.microsoft.com/office/drawing/2014/main" id="{D14E9D3D-842D-4C4B-A80A-E263583DEC67}"/>
                  </a:ext>
                </a:extLst>
              </p:cNvPr>
              <p:cNvSpPr/>
              <p:nvPr/>
            </p:nvSpPr>
            <p:spPr>
              <a:xfrm flipH="1">
                <a:off x="6794261" y="3076623"/>
                <a:ext cx="909000" cy="775200"/>
              </a:xfrm>
              <a:prstGeom prst="rightArrow">
                <a:avLst>
                  <a:gd name="adj1" fmla="val 50000"/>
                  <a:gd name="adj2" fmla="val 46854"/>
                </a:avLst>
              </a:prstGeom>
              <a:solidFill>
                <a:srgbClr val="E9EDEE"/>
              </a:solidFill>
              <a:ln w="9525" cap="flat" cmpd="sng">
                <a:solidFill>
                  <a:srgbClr val="1A1A1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SPARQL</a:t>
                </a:r>
                <a:endPara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4" name="Shape 151">
                <a:extLst>
                  <a:ext uri="{FF2B5EF4-FFF2-40B4-BE49-F238E27FC236}">
                    <a16:creationId xmlns:a16="http://schemas.microsoft.com/office/drawing/2014/main" id="{B2CAC965-27FF-4576-9EC0-1A6DE16CBA5F}"/>
                  </a:ext>
                </a:extLst>
              </p:cNvPr>
              <p:cNvGrpSpPr/>
              <p:nvPr/>
            </p:nvGrpSpPr>
            <p:grpSpPr>
              <a:xfrm>
                <a:off x="324874" y="2740205"/>
                <a:ext cx="1099535" cy="1280274"/>
                <a:chOff x="74713" y="2642900"/>
                <a:chExt cx="1266600" cy="1474800"/>
              </a:xfrm>
            </p:grpSpPr>
            <p:sp>
              <p:nvSpPr>
                <p:cNvPr id="22" name="Shape 152">
                  <a:extLst>
                    <a:ext uri="{FF2B5EF4-FFF2-40B4-BE49-F238E27FC236}">
                      <a16:creationId xmlns:a16="http://schemas.microsoft.com/office/drawing/2014/main" id="{B4D0B775-35C1-472A-80BE-86491266CC65}"/>
                    </a:ext>
                  </a:extLst>
                </p:cNvPr>
                <p:cNvSpPr/>
                <p:nvPr/>
              </p:nvSpPr>
              <p:spPr>
                <a:xfrm>
                  <a:off x="74713" y="2642900"/>
                  <a:ext cx="1266600" cy="1474800"/>
                </a:xfrm>
                <a:prstGeom prst="can">
                  <a:avLst>
                    <a:gd name="adj" fmla="val 25000"/>
                  </a:avLst>
                </a:prstGeom>
                <a:solidFill>
                  <a:srgbClr val="6AA4C8"/>
                </a:solidFill>
                <a:ln w="9525" cap="flat" cmpd="sng">
                  <a:solidFill>
                    <a:srgbClr val="1A1A1A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23" name="Shape 153">
                  <a:extLst>
                    <a:ext uri="{FF2B5EF4-FFF2-40B4-BE49-F238E27FC236}">
                      <a16:creationId xmlns:a16="http://schemas.microsoft.com/office/drawing/2014/main" id="{9A6557F7-EF5C-422C-B0E6-278EE42D7914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85253" y="3047799"/>
                  <a:ext cx="1045525" cy="8582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" name="Shape 154">
                <a:extLst>
                  <a:ext uri="{FF2B5EF4-FFF2-40B4-BE49-F238E27FC236}">
                    <a16:creationId xmlns:a16="http://schemas.microsoft.com/office/drawing/2014/main" id="{B689BB94-6B66-478C-A485-2FC1B4672926}"/>
                  </a:ext>
                </a:extLst>
              </p:cNvPr>
              <p:cNvSpPr txBox="1"/>
              <p:nvPr/>
            </p:nvSpPr>
            <p:spPr>
              <a:xfrm>
                <a:off x="362688" y="4159425"/>
                <a:ext cx="1023900" cy="6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Clinical data Repository</a:t>
                </a:r>
              </a:p>
            </p:txBody>
          </p:sp>
          <p:sp>
            <p:nvSpPr>
              <p:cNvPr id="16" name="Shape 155">
                <a:extLst>
                  <a:ext uri="{FF2B5EF4-FFF2-40B4-BE49-F238E27FC236}">
                    <a16:creationId xmlns:a16="http://schemas.microsoft.com/office/drawing/2014/main" id="{2325932E-C549-4632-A9CA-9C45F9ADA527}"/>
                  </a:ext>
                </a:extLst>
              </p:cNvPr>
              <p:cNvSpPr txBox="1"/>
              <p:nvPr/>
            </p:nvSpPr>
            <p:spPr>
              <a:xfrm>
                <a:off x="2040283" y="4159425"/>
                <a:ext cx="1821300" cy="6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Clinical data annotations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(SNOMED CT, LOINC)</a:t>
                </a:r>
              </a:p>
            </p:txBody>
          </p:sp>
          <p:sp>
            <p:nvSpPr>
              <p:cNvPr id="17" name="Shape 156">
                <a:extLst>
                  <a:ext uri="{FF2B5EF4-FFF2-40B4-BE49-F238E27FC236}">
                    <a16:creationId xmlns:a16="http://schemas.microsoft.com/office/drawing/2014/main" id="{2A7A381B-9053-4C5F-BC2B-B0AFA584052F}"/>
                  </a:ext>
                </a:extLst>
              </p:cNvPr>
              <p:cNvSpPr txBox="1"/>
              <p:nvPr/>
            </p:nvSpPr>
            <p:spPr>
              <a:xfrm>
                <a:off x="3873311" y="4179900"/>
                <a:ext cx="1189800" cy="6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Manual Ontology Mapping</a:t>
                </a:r>
              </a:p>
            </p:txBody>
          </p:sp>
          <p:sp>
            <p:nvSpPr>
              <p:cNvPr id="18" name="Shape 157">
                <a:extLst>
                  <a:ext uri="{FF2B5EF4-FFF2-40B4-BE49-F238E27FC236}">
                    <a16:creationId xmlns:a16="http://schemas.microsoft.com/office/drawing/2014/main" id="{80BEC456-1CE2-47AF-B766-725FE188B9A2}"/>
                  </a:ext>
                </a:extLst>
              </p:cNvPr>
              <p:cNvSpPr txBox="1"/>
              <p:nvPr/>
            </p:nvSpPr>
            <p:spPr>
              <a:xfrm>
                <a:off x="4943487" y="4179900"/>
                <a:ext cx="2241900" cy="6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Model annotation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(composite annotation)</a:t>
                </a:r>
              </a:p>
            </p:txBody>
          </p:sp>
          <p:sp>
            <p:nvSpPr>
              <p:cNvPr id="19" name="Shape 158">
                <a:extLst>
                  <a:ext uri="{FF2B5EF4-FFF2-40B4-BE49-F238E27FC236}">
                    <a16:creationId xmlns:a16="http://schemas.microsoft.com/office/drawing/2014/main" id="{DC3E8E4A-334D-4C71-9C6C-8680D63391ED}"/>
                  </a:ext>
                </a:extLst>
              </p:cNvPr>
              <p:cNvSpPr txBox="1"/>
              <p:nvPr/>
            </p:nvSpPr>
            <p:spPr>
              <a:xfrm>
                <a:off x="7858313" y="4079400"/>
                <a:ext cx="1023900" cy="63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Lato"/>
                    <a:ea typeface="Lato"/>
                    <a:cs typeface="Lato"/>
                    <a:sym typeface="Lato"/>
                  </a:rPr>
                  <a:t>Model Repository</a:t>
                </a:r>
              </a:p>
            </p:txBody>
          </p:sp>
          <p:pic>
            <p:nvPicPr>
              <p:cNvPr id="20" name="Shape 159">
                <a:extLst>
                  <a:ext uri="{FF2B5EF4-FFF2-40B4-BE49-F238E27FC236}">
                    <a16:creationId xmlns:a16="http://schemas.microsoft.com/office/drawing/2014/main" id="{49289A5A-B964-4972-9F62-1EBD8B9DACA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84193" y="3461121"/>
                <a:ext cx="461882" cy="44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Shape 160">
                <a:extLst>
                  <a:ext uri="{FF2B5EF4-FFF2-40B4-BE49-F238E27FC236}">
                    <a16:creationId xmlns:a16="http://schemas.microsoft.com/office/drawing/2014/main" id="{30ADE9D3-3841-4793-801E-394625950985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858325" y="3076418"/>
                <a:ext cx="679250" cy="339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" name="Shape 162">
              <a:extLst>
                <a:ext uri="{FF2B5EF4-FFF2-40B4-BE49-F238E27FC236}">
                  <a16:creationId xmlns:a16="http://schemas.microsoft.com/office/drawing/2014/main" id="{81E54783-5C42-4153-A2CD-31AF16DEC82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25675" y="2699097"/>
              <a:ext cx="1069550" cy="137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163">
              <a:extLst>
                <a:ext uri="{FF2B5EF4-FFF2-40B4-BE49-F238E27FC236}">
                  <a16:creationId xmlns:a16="http://schemas.microsoft.com/office/drawing/2014/main" id="{A8D50130-D4DB-4073-918F-066103B8D7E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83150" y="2766225"/>
              <a:ext cx="361950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725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7B0F9-9B19-4771-A1CC-B9D4D1238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COMBINE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822A-5960-48B9-A17A-1E545140C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Annotation, annotation, annotation…</a:t>
            </a:r>
          </a:p>
          <a:p>
            <a:pPr lvl="1"/>
            <a:r>
              <a:rPr lang="en-NZ" dirty="0"/>
              <a:t>Wednesday late afternoon to get started</a:t>
            </a:r>
          </a:p>
          <a:p>
            <a:pPr lvl="1"/>
            <a:r>
              <a:rPr lang="en-NZ" dirty="0"/>
              <a:t>Friday early afternoon to wrap up</a:t>
            </a:r>
          </a:p>
          <a:p>
            <a:r>
              <a:rPr lang="en-GB" dirty="0"/>
              <a:t>Encoding and Exchanging Medical Data in Standards</a:t>
            </a:r>
          </a:p>
          <a:p>
            <a:pPr lvl="1"/>
            <a:r>
              <a:rPr lang="en-GB" dirty="0"/>
              <a:t>Thursday early afternoon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NZ" dirty="0"/>
          </a:p>
          <a:p>
            <a:r>
              <a:rPr lang="en-NZ" dirty="0"/>
              <a:t>No specific breakout</a:t>
            </a:r>
          </a:p>
          <a:p>
            <a:pPr lvl="1"/>
            <a:r>
              <a:rPr lang="en-NZ" dirty="0"/>
              <a:t>data, experiment, workflow annotation</a:t>
            </a:r>
          </a:p>
          <a:p>
            <a:pPr lvl="1"/>
            <a:r>
              <a:rPr lang="en-NZ" dirty="0"/>
              <a:t>reproducibility centre (Ion’s talk Friday morning)</a:t>
            </a:r>
          </a:p>
          <a:p>
            <a:pPr lvl="1"/>
            <a:r>
              <a:rPr lang="en-NZ" i="1" dirty="0" err="1"/>
              <a:t>Physiome</a:t>
            </a:r>
            <a:r>
              <a:rPr lang="en-NZ" dirty="0"/>
              <a:t> journal</a:t>
            </a:r>
          </a:p>
          <a:p>
            <a:pPr lvl="1"/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D3CFB-5393-4360-9A40-DE36F54A51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732438-DE49-AC4E-960D-0D4387718A9C}" type="slidenum">
              <a:rPr lang="en-US" smtClean="0"/>
              <a:pPr/>
              <a:t>15</a:t>
            </a:fld>
            <a:endParaRPr lang="en-US" sz="140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9960E026-2CA6-4A56-AFB4-3AD3D6A30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90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981200"/>
            <a:ext cx="8208912" cy="4760168"/>
          </a:xfrm>
        </p:spPr>
        <p:txBody>
          <a:bodyPr>
            <a:normAutofit/>
          </a:bodyPr>
          <a:lstStyle/>
          <a:p>
            <a:pPr eaLnBrk="1" hangingPunct="1"/>
            <a:r>
              <a:rPr lang="en-GB" dirty="0">
                <a:latin typeface="Verdana" charset="0"/>
                <a:ea typeface="ＭＳ Ｐゴシック" charset="0"/>
                <a:cs typeface="ＭＳ Ｐゴシック" charset="0"/>
              </a:rPr>
              <a:t>Modular framework for encoding mathematical models:</a:t>
            </a:r>
          </a:p>
          <a:p>
            <a:pPr lvl="1"/>
            <a:r>
              <a:rPr lang="en-GB" sz="1800" dirty="0">
                <a:latin typeface="Verdana" charset="0"/>
                <a:ea typeface="ＭＳ Ｐゴシック" charset="0"/>
                <a:cs typeface="ＭＳ Ｐゴシック" charset="0"/>
              </a:rPr>
              <a:t>focus on encoding models consisting of differential algebraic equations using </a:t>
            </a:r>
            <a:r>
              <a:rPr lang="en-GB" sz="1800" dirty="0" err="1">
                <a:latin typeface="Verdana" charset="0"/>
                <a:ea typeface="ＭＳ Ｐゴシック" charset="0"/>
                <a:cs typeface="ＭＳ Ｐゴシック" charset="0"/>
              </a:rPr>
              <a:t>MathML</a:t>
            </a:r>
            <a:endParaRPr lang="en-GB" sz="1800" dirty="0">
              <a:latin typeface="Verdan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GB" sz="1800" dirty="0">
                <a:latin typeface="Verdana" charset="0"/>
                <a:ea typeface="ＭＳ Ｐゴシック" charset="0"/>
                <a:cs typeface="ＭＳ Ｐゴシック" charset="0"/>
              </a:rPr>
              <a:t>math is the primary data, biological context, provenance, etc., provided through annotations using RDF</a:t>
            </a:r>
          </a:p>
          <a:p>
            <a:pPr eaLnBrk="1" hangingPunct="1"/>
            <a:r>
              <a:rPr lang="en-GB" dirty="0">
                <a:latin typeface="Verdana" charset="0"/>
                <a:ea typeface="ＭＳ Ｐゴシック" charset="0"/>
                <a:cs typeface="ＭＳ Ｐゴシック" charset="0"/>
              </a:rPr>
              <a:t>All quantities require physical units ensuring unambiguous conversion of numerical values where required</a:t>
            </a:r>
          </a:p>
          <a:p>
            <a:r>
              <a:rPr lang="en-GB" dirty="0" err="1">
                <a:latin typeface="Verdana" charset="0"/>
              </a:rPr>
              <a:t>CellML</a:t>
            </a:r>
            <a:r>
              <a:rPr lang="en-GB" dirty="0">
                <a:latin typeface="Verdana" charset="0"/>
              </a:rPr>
              <a:t> models able to define hierarchies of modules to enable mathematical abstraction</a:t>
            </a:r>
          </a:p>
          <a:p>
            <a:r>
              <a:rPr lang="en-GB" dirty="0">
                <a:latin typeface="Verdana" charset="0"/>
              </a:rPr>
              <a:t>Hierarchical modules able to be imported from external </a:t>
            </a:r>
            <a:r>
              <a:rPr lang="en-GB" dirty="0" err="1">
                <a:latin typeface="Verdana" charset="0"/>
              </a:rPr>
              <a:t>CellML</a:t>
            </a:r>
            <a:r>
              <a:rPr lang="en-GB" dirty="0">
                <a:latin typeface="Verdana" charset="0"/>
              </a:rPr>
              <a:t> models enabling reuse</a:t>
            </a:r>
          </a:p>
          <a:p>
            <a:endParaRPr lang="en-GB" dirty="0">
              <a:latin typeface="Verdana" charset="0"/>
            </a:endParaRPr>
          </a:p>
          <a:p>
            <a:r>
              <a:rPr lang="en-GB" dirty="0">
                <a:latin typeface="Verdana" charset="0"/>
              </a:rPr>
              <a:t>Current version: 1.1</a:t>
            </a:r>
          </a:p>
          <a:p>
            <a:r>
              <a:rPr lang="en-GB" dirty="0">
                <a:latin typeface="Verdana" charset="0"/>
              </a:rPr>
              <a:t>Latest version: 2.0 (draft)</a:t>
            </a:r>
          </a:p>
          <a:p>
            <a:pPr eaLnBrk="1" hangingPunct="1"/>
            <a:endParaRPr lang="en-GB" dirty="0"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CellM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72197"/>
            <a:ext cx="2051720" cy="10651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3409" y="1311151"/>
            <a:ext cx="337271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GB" b="1" dirty="0">
                <a:latin typeface="Verdana" charset="0"/>
              </a:rPr>
              <a:t>https://cellml.org/</a:t>
            </a:r>
          </a:p>
        </p:txBody>
      </p:sp>
      <p:pic>
        <p:nvPicPr>
          <p:cNvPr id="6" name="Picture 5" descr="physiom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r="14815"/>
          <a:stretch/>
        </p:blipFill>
        <p:spPr>
          <a:xfrm>
            <a:off x="6804248" y="764704"/>
            <a:ext cx="1368152" cy="106048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AD4A0AD-2519-49F3-AA36-B4126D72D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74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45C2-0837-41EF-A102-683858E4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libCellML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E2EE9-C534-4667-AD14-D89C0769D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900" dirty="0">
                <a:hlinkClick r:id="rId2"/>
              </a:rPr>
              <a:t>https://github.com/cellml/libcellml</a:t>
            </a:r>
            <a:endParaRPr lang="en-GB" sz="1900" dirty="0"/>
          </a:p>
          <a:p>
            <a:r>
              <a:rPr lang="en-GB" sz="1900" dirty="0" err="1"/>
              <a:t>CellML</a:t>
            </a:r>
            <a:r>
              <a:rPr lang="en-GB" sz="1900" dirty="0"/>
              <a:t> 2.0 only</a:t>
            </a:r>
          </a:p>
          <a:p>
            <a:r>
              <a:rPr lang="en-GB" sz="1900" dirty="0"/>
              <a:t>replacement of the </a:t>
            </a:r>
            <a:r>
              <a:rPr lang="en-GB" sz="1900" dirty="0" err="1"/>
              <a:t>CellML</a:t>
            </a:r>
            <a:r>
              <a:rPr lang="en-GB" sz="1900" dirty="0"/>
              <a:t> API</a:t>
            </a:r>
          </a:p>
          <a:p>
            <a:r>
              <a:rPr lang="en-GB" sz="1900" dirty="0"/>
              <a:t>aims to become an easy to use library that will be useful to developers of </a:t>
            </a:r>
            <a:r>
              <a:rPr lang="en-GB" sz="1900" dirty="0" err="1"/>
              <a:t>CellML</a:t>
            </a:r>
            <a:r>
              <a:rPr lang="en-GB" sz="1900" dirty="0"/>
              <a:t> applications</a:t>
            </a:r>
          </a:p>
          <a:p>
            <a:r>
              <a:rPr lang="en-GB" sz="1900" dirty="0"/>
              <a:t>well documented and tested</a:t>
            </a:r>
          </a:p>
          <a:p>
            <a:endParaRPr lang="en-GB" sz="1900" dirty="0"/>
          </a:p>
          <a:p>
            <a:pPr marL="0" indent="0">
              <a:buNone/>
            </a:pPr>
            <a:r>
              <a:rPr lang="en-GB" sz="1900" b="1" dirty="0"/>
              <a:t>Current state</a:t>
            </a:r>
          </a:p>
          <a:p>
            <a:r>
              <a:rPr lang="en-GB" sz="1900" dirty="0"/>
              <a:t>“full” data model for </a:t>
            </a:r>
            <a:r>
              <a:rPr lang="en-GB" sz="1900" dirty="0" err="1"/>
              <a:t>CellML</a:t>
            </a:r>
            <a:r>
              <a:rPr lang="en-GB" sz="1900" dirty="0"/>
              <a:t> 2.0</a:t>
            </a:r>
          </a:p>
          <a:p>
            <a:r>
              <a:rPr lang="en-GB" sz="1900" dirty="0"/>
              <a:t>C++ implementation, Python bindings available</a:t>
            </a:r>
          </a:p>
          <a:p>
            <a:r>
              <a:rPr lang="en-GB" sz="1900" dirty="0"/>
              <a:t>validation</a:t>
            </a:r>
          </a:p>
          <a:p>
            <a:r>
              <a:rPr lang="en-GB" sz="1900" dirty="0"/>
              <a:t>working on code generation</a:t>
            </a:r>
          </a:p>
          <a:p>
            <a:endParaRPr lang="en-GB" sz="1900" dirty="0"/>
          </a:p>
          <a:p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CF888-ADDD-426A-9BBC-BAD7566D3029}"/>
              </a:ext>
            </a:extLst>
          </p:cNvPr>
          <p:cNvSpPr/>
          <p:nvPr/>
        </p:nvSpPr>
        <p:spPr>
          <a:xfrm>
            <a:off x="259829" y="43554"/>
            <a:ext cx="3437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Verdana" charset="0"/>
              </a:rPr>
              <a:t>Key resources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77B44E8-0AB3-4EC6-9E26-FDE9DD59D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80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814CF8F-3DA2-4A0D-8EFE-EA9A1827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15699"/>
            <a:ext cx="7772400" cy="685800"/>
          </a:xfrm>
        </p:spPr>
        <p:txBody>
          <a:bodyPr/>
          <a:lstStyle/>
          <a:p>
            <a:r>
              <a:rPr lang="en-NZ" dirty="0" err="1"/>
              <a:t>Physiome</a:t>
            </a:r>
            <a:r>
              <a:rPr lang="en-NZ" dirty="0"/>
              <a:t> Model Repository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>
                <a:latin typeface="Verdana" charset="0"/>
                <a:hlinkClick r:id="rId3"/>
              </a:rPr>
              <a:t>https://models.physiomeproject.org</a:t>
            </a:r>
            <a:endParaRPr lang="en-GB" dirty="0">
              <a:latin typeface="Verdana" charset="0"/>
            </a:endParaRPr>
          </a:p>
          <a:p>
            <a:r>
              <a:rPr lang="en-GB" dirty="0">
                <a:latin typeface="Verdana" charset="0"/>
              </a:rPr>
              <a:t>free and open repository supporting versioned model reuse, archiving, collaboration…</a:t>
            </a:r>
          </a:p>
        </p:txBody>
      </p:sp>
      <p:pic>
        <p:nvPicPr>
          <p:cNvPr id="5" name="Picture 4" descr="fieldml-expos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90" y="3356992"/>
            <a:ext cx="2515525" cy="2376264"/>
          </a:xfrm>
          <a:prstGeom prst="rect">
            <a:avLst/>
          </a:prstGeom>
        </p:spPr>
      </p:pic>
      <p:pic>
        <p:nvPicPr>
          <p:cNvPr id="6" name="Picture 5" descr="physiom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928359"/>
            <a:ext cx="1944216" cy="1060481"/>
          </a:xfrm>
          <a:prstGeom prst="rect">
            <a:avLst/>
          </a:prstGeom>
        </p:spPr>
      </p:pic>
      <p:pic>
        <p:nvPicPr>
          <p:cNvPr id="4" name="Picture 3" descr="cellml-exposu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077072"/>
            <a:ext cx="1727944" cy="2201686"/>
          </a:xfrm>
          <a:prstGeom prst="rect">
            <a:avLst/>
          </a:prstGeom>
        </p:spPr>
      </p:pic>
      <p:pic>
        <p:nvPicPr>
          <p:cNvPr id="1843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9829" y="43554"/>
            <a:ext cx="3437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Verdana" charset="0"/>
              </a:rPr>
              <a:t>Key resources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00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3AE59-96C2-4326-887E-A67A54F55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268760"/>
            <a:ext cx="5535234" cy="3404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476094-844D-41BB-9AC1-5D86807202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4"/>
          <a:stretch/>
        </p:blipFill>
        <p:spPr>
          <a:xfrm>
            <a:off x="1350624" y="1541155"/>
            <a:ext cx="6858000" cy="338689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77093C6-2FA1-4F34-A886-D4DA8599C48C}"/>
              </a:ext>
            </a:extLst>
          </p:cNvPr>
          <p:cNvGrpSpPr/>
          <p:nvPr/>
        </p:nvGrpSpPr>
        <p:grpSpPr>
          <a:xfrm>
            <a:off x="2496261" y="1294717"/>
            <a:ext cx="4881432" cy="5143500"/>
            <a:chOff x="3511061" y="1725298"/>
            <a:chExt cx="6508576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00953A-E61E-4AA7-9004-CCA1BDC92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061" y="1725298"/>
              <a:ext cx="6234545" cy="6858000"/>
            </a:xfrm>
            <a:prstGeom prst="rect">
              <a:avLst/>
            </a:prstGeom>
          </p:spPr>
        </p:pic>
        <p:sp>
          <p:nvSpPr>
            <p:cNvPr id="18" name="Right Arrow 3">
              <a:extLst>
                <a:ext uri="{FF2B5EF4-FFF2-40B4-BE49-F238E27FC236}">
                  <a16:creationId xmlns:a16="http://schemas.microsoft.com/office/drawing/2014/main" id="{C72B9B90-364E-4FCC-B86E-6D238B5B2FA4}"/>
                </a:ext>
              </a:extLst>
            </p:cNvPr>
            <p:cNvSpPr/>
            <p:nvPr/>
          </p:nvSpPr>
          <p:spPr bwMode="auto">
            <a:xfrm flipH="1">
              <a:off x="9083533" y="3390102"/>
              <a:ext cx="936104" cy="39604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8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2A17954-C591-4CA7-BFA8-330A8FA95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71" y="2866310"/>
            <a:ext cx="5378957" cy="3510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3AE0EA3-C39E-4E6B-9252-0E72EBE0618A}"/>
              </a:ext>
            </a:extLst>
          </p:cNvPr>
          <p:cNvGrpSpPr/>
          <p:nvPr/>
        </p:nvGrpSpPr>
        <p:grpSpPr>
          <a:xfrm>
            <a:off x="1856216" y="1294717"/>
            <a:ext cx="7144360" cy="5143500"/>
            <a:chOff x="130409" y="0"/>
            <a:chExt cx="9525813" cy="6858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CE3C93-4F7C-4216-9834-BF49DE038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409" y="0"/>
              <a:ext cx="8883181" cy="6858000"/>
            </a:xfrm>
            <a:prstGeom prst="rect">
              <a:avLst/>
            </a:prstGeom>
          </p:spPr>
        </p:pic>
        <p:sp>
          <p:nvSpPr>
            <p:cNvPr id="32" name="Right Arrow 3">
              <a:extLst>
                <a:ext uri="{FF2B5EF4-FFF2-40B4-BE49-F238E27FC236}">
                  <a16:creationId xmlns:a16="http://schemas.microsoft.com/office/drawing/2014/main" id="{8B7A2886-EAD3-44FD-8CB2-0A4F94EB159A}"/>
                </a:ext>
              </a:extLst>
            </p:cNvPr>
            <p:cNvSpPr/>
            <p:nvPr/>
          </p:nvSpPr>
          <p:spPr bwMode="auto">
            <a:xfrm flipH="1">
              <a:off x="8720118" y="2911516"/>
              <a:ext cx="936104" cy="39604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8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62939-1204-4207-A521-D794B532C796}"/>
              </a:ext>
            </a:extLst>
          </p:cNvPr>
          <p:cNvSpPr/>
          <p:nvPr/>
        </p:nvSpPr>
        <p:spPr>
          <a:xfrm>
            <a:off x="259829" y="43554"/>
            <a:ext cx="3437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Verdana" charset="0"/>
              </a:rPr>
              <a:t>Key resources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FCA29226-FB53-40C0-8657-B7D1AC318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1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2793-3C15-41EF-89A8-61EFAC44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OpenCOR</a:t>
            </a:r>
            <a:endParaRPr lang="en-NZ" dirty="0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E8E2AC1A-F557-45B6-AAF4-0D0C0FA7C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00" indent="-360000">
              <a:buFont typeface="Wingdings" charset="2"/>
              <a:buChar char="§"/>
            </a:pPr>
            <a:r>
              <a:rPr lang="en-GB" dirty="0"/>
              <a:t>Modelling environment for organising, editing, simulating and analysing</a:t>
            </a:r>
            <a:r>
              <a:rPr lang="en-US" dirty="0"/>
              <a:t> </a:t>
            </a:r>
            <a:r>
              <a:rPr lang="en-US" dirty="0" err="1"/>
              <a:t>CellML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files on Windows, Linux and macOS.</a:t>
            </a:r>
          </a:p>
          <a:p>
            <a:pPr marL="360000" indent="-360000">
              <a:buFont typeface="Wingdings" charset="2"/>
              <a:buChar char="§"/>
            </a:pPr>
            <a:r>
              <a:rPr lang="en-US" dirty="0"/>
              <a:t>Plugin-based application with both a command line (CLI) and a graphical user interface (GUI).</a:t>
            </a:r>
          </a:p>
          <a:p>
            <a:pPr marL="360000" indent="-360000">
              <a:buFont typeface="Wingdings" charset="2"/>
              <a:buChar char="§"/>
            </a:pPr>
            <a:r>
              <a:rPr lang="en-US" dirty="0"/>
              <a:t>Full </a:t>
            </a:r>
            <a:r>
              <a:rPr lang="en-US" dirty="0" err="1"/>
              <a:t>CellML</a:t>
            </a:r>
            <a:r>
              <a:rPr lang="en-US" dirty="0"/>
              <a:t> support and partial SED-ML support.</a:t>
            </a:r>
          </a:p>
          <a:p>
            <a:pPr marL="360000" indent="-360000">
              <a:buFont typeface="Wingdings" charset="2"/>
              <a:buChar char="§"/>
            </a:pPr>
            <a:r>
              <a:rPr lang="en-US" dirty="0"/>
              <a:t>Open source project (GPL v3.0 license).</a:t>
            </a:r>
            <a:endParaRPr lang="en-US" sz="1600" dirty="0"/>
          </a:p>
          <a:p>
            <a:pPr marL="360000" indent="-360000">
              <a:buFont typeface="Wingdings" charset="2"/>
              <a:buChar char="§"/>
            </a:pPr>
            <a:r>
              <a:rPr lang="en-US" dirty="0"/>
              <a:t>(Very) simple website: </a:t>
            </a:r>
            <a:r>
              <a:rPr lang="en-US" dirty="0">
                <a:hlinkClick r:id="rId2"/>
              </a:rPr>
              <a:t>opencor.ws</a:t>
            </a:r>
            <a:r>
              <a:rPr lang="en-US" dirty="0"/>
              <a:t>.</a:t>
            </a:r>
          </a:p>
          <a:p>
            <a:pPr marL="360000" indent="-360000">
              <a:buFont typeface="Wingdings" charset="2"/>
              <a:buChar char="§"/>
            </a:pPr>
            <a:r>
              <a:rPr lang="en-US" dirty="0"/>
              <a:t>On GitHub: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hlinkClick r:id="rId3"/>
              </a:rPr>
              <a:t>github.com/</a:t>
            </a:r>
            <a:r>
              <a:rPr lang="en-US" dirty="0" err="1">
                <a:hlinkClick r:id="rId3"/>
              </a:rPr>
              <a:t>opencor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opencor</a:t>
            </a:r>
            <a:r>
              <a:rPr lang="en-US" dirty="0"/>
              <a:t>.</a:t>
            </a:r>
          </a:p>
          <a:p>
            <a:pPr marL="360000" indent="-360000">
              <a:buFont typeface="Wingdings" charset="2"/>
              <a:buChar char="§"/>
            </a:pPr>
            <a:r>
              <a:rPr lang="en-US" dirty="0"/>
              <a:t>Prerequisites: Git, </a:t>
            </a:r>
            <a:r>
              <a:rPr lang="en-US" dirty="0" err="1"/>
              <a:t>CMake</a:t>
            </a:r>
            <a:r>
              <a:rPr lang="en-US" dirty="0"/>
              <a:t>, C++ toolchain and Qt.</a:t>
            </a:r>
            <a:br>
              <a:rPr lang="en-US" dirty="0"/>
            </a:br>
            <a:r>
              <a:rPr lang="en-US" sz="1600" i="1" dirty="0"/>
              <a:t>Optional: Ninja, </a:t>
            </a:r>
            <a:r>
              <a:rPr lang="en-US" sz="1600" i="1" dirty="0" err="1"/>
              <a:t>clcache</a:t>
            </a:r>
            <a:r>
              <a:rPr lang="en-US" sz="1600" i="1" dirty="0"/>
              <a:t>/</a:t>
            </a:r>
            <a:r>
              <a:rPr lang="en-US" sz="1600" i="1" dirty="0" err="1"/>
              <a:t>ccache</a:t>
            </a:r>
            <a:r>
              <a:rPr lang="en-US" sz="1600" i="1" dirty="0"/>
              <a:t>, NSIS (Windows) and </a:t>
            </a:r>
            <a:r>
              <a:rPr lang="en-US" sz="1600" i="1" dirty="0" err="1"/>
              <a:t>PackageMaker</a:t>
            </a:r>
            <a:r>
              <a:rPr lang="en-US" sz="1600" i="1" dirty="0"/>
              <a:t> (macOS).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AE2F9-E8A6-4E0D-B303-6AD803EA25F3}"/>
              </a:ext>
            </a:extLst>
          </p:cNvPr>
          <p:cNvSpPr/>
          <p:nvPr/>
        </p:nvSpPr>
        <p:spPr>
          <a:xfrm>
            <a:off x="259829" y="43554"/>
            <a:ext cx="3437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Verdana" charset="0"/>
              </a:rPr>
              <a:t>Key resources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8" name="Picture 7">
            <a:extLst>
              <a:ext uri="{FF2B5EF4-FFF2-40B4-BE49-F238E27FC236}">
                <a16:creationId xmlns:a16="http://schemas.microsoft.com/office/drawing/2014/main" id="{384006F9-A86E-4B41-8C3E-EAE046969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2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59E0AAF-635C-436F-8E8B-6E7CDB61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68"/>
            <a:ext cx="9144000" cy="66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D0972-DAD7-8C42-9417-41F3E85A0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57163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8DA71C3-D47E-0240-ABAA-4F2F16F15994}"/>
              </a:ext>
            </a:extLst>
          </p:cNvPr>
          <p:cNvSpPr/>
          <p:nvPr/>
        </p:nvSpPr>
        <p:spPr>
          <a:xfrm rot="10800000">
            <a:off x="2123660" y="1844842"/>
            <a:ext cx="816611" cy="504070"/>
          </a:xfrm>
          <a:prstGeom prst="rightArrow">
            <a:avLst/>
          </a:prstGeom>
          <a:solidFill>
            <a:schemeClr val="bg2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CEB74A8-9610-AF46-98F9-23BB29BF2380}"/>
              </a:ext>
            </a:extLst>
          </p:cNvPr>
          <p:cNvSpPr txBox="1">
            <a:spLocks/>
          </p:cNvSpPr>
          <p:nvPr/>
        </p:nvSpPr>
        <p:spPr>
          <a:xfrm>
            <a:off x="2940271" y="1888096"/>
            <a:ext cx="4008059" cy="41756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PMR window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1EF7C76-6E14-5148-A674-FFF8ACB59B85}"/>
              </a:ext>
            </a:extLst>
          </p:cNvPr>
          <p:cNvSpPr/>
          <p:nvPr/>
        </p:nvSpPr>
        <p:spPr>
          <a:xfrm rot="10800000">
            <a:off x="2123659" y="2997001"/>
            <a:ext cx="816611" cy="504070"/>
          </a:xfrm>
          <a:prstGeom prst="rightArrow">
            <a:avLst/>
          </a:prstGeom>
          <a:solidFill>
            <a:schemeClr val="bg2"/>
          </a:solidFill>
          <a:ln w="95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E5C404-CD6E-7049-B3A1-DF89B9820816}"/>
              </a:ext>
            </a:extLst>
          </p:cNvPr>
          <p:cNvSpPr txBox="1">
            <a:spLocks/>
          </p:cNvSpPr>
          <p:nvPr/>
        </p:nvSpPr>
        <p:spPr>
          <a:xfrm>
            <a:off x="2940270" y="3040255"/>
            <a:ext cx="4008059" cy="41756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vert="horz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2000" b="1" kern="1200" cap="none" baseline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PMR Workspaces window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502859A7-D605-4652-96B2-9404082E6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7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6D49082-1D47-5741-A29A-B8F346503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" y="691200"/>
            <a:ext cx="7565263" cy="55454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14F5A8-1D5A-EB4C-8325-55E17A453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" y="691200"/>
            <a:ext cx="7565263" cy="55454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3477EA-F446-B043-8C23-F54086647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" y="691200"/>
            <a:ext cx="7565263" cy="554545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BA41724-C4A4-4E84-A2D0-F36ECDED5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1666" y="44624"/>
            <a:ext cx="2636838" cy="43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60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bi-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6990"/>
      </a:accent1>
      <a:accent2>
        <a:srgbClr val="006990"/>
      </a:accent2>
      <a:accent3>
        <a:srgbClr val="FFFFFF"/>
      </a:accent3>
      <a:accent4>
        <a:srgbClr val="000000"/>
      </a:accent4>
      <a:accent5>
        <a:srgbClr val="AAB9C6"/>
      </a:accent5>
      <a:accent6>
        <a:srgbClr val="005E82"/>
      </a:accent6>
      <a:hlink>
        <a:srgbClr val="006990"/>
      </a:hlink>
      <a:folHlink>
        <a:srgbClr val="0098C3"/>
      </a:folHlink>
    </a:clrScheme>
    <a:fontScheme name="Blank Presentation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abi-presentation.potx</Template>
  <TotalTime>2347</TotalTime>
  <Words>426</Words>
  <Application>Microsoft Office PowerPoint</Application>
  <PresentationFormat>On-screen Show (4:3)</PresentationFormat>
  <Paragraphs>87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Consolas</vt:lpstr>
      <vt:lpstr>Lato</vt:lpstr>
      <vt:lpstr>Verdana</vt:lpstr>
      <vt:lpstr>Wingdings</vt:lpstr>
      <vt:lpstr>abi-presentation</vt:lpstr>
      <vt:lpstr>PowerPoint Presentation</vt:lpstr>
      <vt:lpstr>PowerPoint Presentation</vt:lpstr>
      <vt:lpstr>libCellML</vt:lpstr>
      <vt:lpstr>Physiome Model Repository</vt:lpstr>
      <vt:lpstr>PowerPoint Presentation</vt:lpstr>
      <vt:lpstr>OpenCOR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Annotation harmonization</vt:lpstr>
      <vt:lpstr>COMBINE goals</vt:lpstr>
    </vt:vector>
  </TitlesOfParts>
  <Company>KingSt Advertising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Liggens is an Institute</dc:title>
  <dc:creator>Studio 2</dc:creator>
  <cp:lastModifiedBy>David Nickerson</cp:lastModifiedBy>
  <cp:revision>39</cp:revision>
  <dcterms:created xsi:type="dcterms:W3CDTF">2008-07-24T23:39:13Z</dcterms:created>
  <dcterms:modified xsi:type="dcterms:W3CDTF">2018-10-07T22:32:09Z</dcterms:modified>
</cp:coreProperties>
</file>